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sldIdLst>
    <p:sldId id="270" r:id="rId2"/>
    <p:sldId id="277" r:id="rId3"/>
    <p:sldId id="273" r:id="rId4"/>
    <p:sldId id="280" r:id="rId5"/>
    <p:sldId id="285" r:id="rId6"/>
    <p:sldId id="309" r:id="rId7"/>
    <p:sldId id="294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26" r:id="rId17"/>
    <p:sldId id="327" r:id="rId18"/>
    <p:sldId id="318" r:id="rId19"/>
    <p:sldId id="319" r:id="rId20"/>
    <p:sldId id="320" r:id="rId21"/>
    <p:sldId id="328" r:id="rId22"/>
    <p:sldId id="333" r:id="rId23"/>
    <p:sldId id="322" r:id="rId24"/>
    <p:sldId id="323" r:id="rId25"/>
    <p:sldId id="331" r:id="rId26"/>
    <p:sldId id="324" r:id="rId27"/>
    <p:sldId id="325" r:id="rId28"/>
    <p:sldId id="336" r:id="rId29"/>
    <p:sldId id="337" r:id="rId30"/>
    <p:sldId id="338" r:id="rId31"/>
    <p:sldId id="321" r:id="rId32"/>
    <p:sldId id="334" r:id="rId33"/>
    <p:sldId id="335" r:id="rId34"/>
    <p:sldId id="332" r:id="rId35"/>
    <p:sldId id="329" r:id="rId36"/>
    <p:sldId id="330" r:id="rId37"/>
    <p:sldId id="339" r:id="rId38"/>
    <p:sldId id="340" r:id="rId39"/>
    <p:sldId id="27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7"/>
  </p:normalViewPr>
  <p:slideViewPr>
    <p:cSldViewPr snapToGrid="0" snapToObjects="1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E0E0-16D3-8247-AF93-A20C6F3AE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EE1FB2-72E8-CE4C-869D-ABCAED2AC9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58A52-4BBF-484D-BBD6-307C23276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4/5/22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961AF-01CB-394E-BA75-52C5C0F08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0790A-EBCB-1345-8BA7-D1C504854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7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0DA26-FF56-9B4B-A608-441D7995C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04BB2-1F1F-BB46-A5A8-72BA32294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B5B08-6191-874A-8E2D-57603C9D5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E8753-71F6-A84F-AFAC-11D24830B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BC744-BEEE-0D46-800D-9E8BC639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40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36EE8-C9B3-584A-A45F-A6F3871ED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02FEF-F143-E34D-97DE-8D937AA38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DEEB5-0E06-B142-AFC5-94F3BA05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EE843-8B73-3E45-9DD8-7E6BA81F2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0E802-ADDF-5E48-BE3A-A375C3031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56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C4315-5EAE-5E48-BB6F-2F4E5E101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2214C-0478-7043-8A69-23B03C66D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68798-25C8-6F45-957F-708624C6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CAACF-8C18-5746-BBE1-5CE99875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391ED-00DD-F54F-88C8-1A652DA56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15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DDCB-6A35-0F4D-9A59-2FC07C3BE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E18FD-B203-A24C-8583-2FFA47622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BBE07-3D7A-0D41-9B6D-C66D1C7C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0694-9271-B94D-B952-2BF3E8D9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8EAFA-8CE5-2B40-ACE4-9B795B30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1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0C6FE-2845-AE4B-982D-7150FD090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A3F75-51ED-FA4C-81B3-D9CE82A6D7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2A4E7E-D55E-A34E-A1B3-1C534E286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2C524-2526-144A-8FF6-B978BAE6C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401EE-C0BC-AB41-B849-611D9F0D8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7CA13-210E-1D4E-9D46-49DE5F9ED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64FD9-FECA-4D48-9D94-364B7F620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BFF50-972F-114B-A578-2531D1FA9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B1F2B-4B89-7B42-B4B2-F08A81264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3DFBF2-27AA-0346-BA9D-5986661067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24A791-7148-7649-9223-749E90DD5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A6F441-1DDD-0649-844A-8DF4E7EF5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1E7C4D-4053-9341-B563-2F90B5F1A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A4A8A-D141-7C46-9948-0BE955F60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57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51CE8-AF23-E242-8D27-33D9315F5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FB7C7-2D9D-1044-ADD3-F06331A55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900960-0A7F-B144-B340-A510C4A2A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2C258-2EE3-8F4D-98B1-734CFB0C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8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E26530-1710-114B-A858-E8A0654B9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59428E-07BE-7747-BFB3-436640F24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27B98-D4A7-E44F-A6CA-C7D328A70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0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59AF-93B2-1541-B9D9-A8490A27A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73FE5-225F-7146-9BE6-4C5BAC392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F9A8A3-36C8-584C-8390-F4B91DDC6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E7D92-7EC5-854A-9015-35DD94884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6E4CD-DEDA-8843-A597-DD39E678B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EB462-F506-3F49-986A-661A78AA1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63FBD-3C6B-1841-A984-E223DFD8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32AE90-FCB9-5847-BD63-1F896B03F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08240-6C6F-474E-BBA7-95904F523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AE84C-B068-6047-99FB-D351818E4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D00FF-B3D6-FD48-8776-97E16B92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04718-DF56-E646-9B29-47FD6E948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291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55C75D-07C9-894B-9EE5-66B07276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7ACBC-FECD-6346-9DCF-3F413CCAF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0C93B-FDF6-7642-BD14-B4F2F921D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4/5/22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67539-01E5-6347-9E44-19FABE2A8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5AD75-E6C9-AF4E-96BB-607A884F99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05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81C21-0504-D942-A3E6-9F721E3258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152" y="785812"/>
            <a:ext cx="7530685" cy="1557338"/>
          </a:xfrm>
        </p:spPr>
        <p:txBody>
          <a:bodyPr>
            <a:normAutofit fontScale="90000"/>
          </a:bodyPr>
          <a:lstStyle/>
          <a:p>
            <a:pPr algn="l"/>
            <a:r>
              <a:rPr lang="en-US" sz="6000" dirty="0">
                <a:solidFill>
                  <a:srgbClr val="FFFFFF"/>
                </a:solidFill>
              </a:rPr>
              <a:t>Agenda</a:t>
            </a:r>
            <a:br>
              <a:rPr lang="en-US" sz="5200" dirty="0">
                <a:solidFill>
                  <a:srgbClr val="FFFFFF"/>
                </a:solidFill>
              </a:rPr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BF439-7715-6149-AF5F-75977CB95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019335"/>
            <a:ext cx="8720138" cy="4052853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JSON data and JSON File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Understanding Http Client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Understanding Observable and Subscribe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Creating Service class to interact with JSON file</a:t>
            </a:r>
          </a:p>
          <a:p>
            <a:pPr algn="l"/>
            <a:endParaRPr lang="en-US" sz="2200" dirty="0">
              <a:solidFill>
                <a:srgbClr val="FFFFFF"/>
              </a:solidFill>
            </a:endParaRPr>
          </a:p>
          <a:p>
            <a:pPr algn="l"/>
            <a:endParaRPr lang="en-US" sz="2200" dirty="0">
              <a:solidFill>
                <a:srgbClr val="FFFFFF"/>
              </a:solidFill>
            </a:endParaRPr>
          </a:p>
          <a:p>
            <a:pPr algn="l"/>
            <a:endParaRPr lang="en-US" sz="2200" dirty="0">
              <a:solidFill>
                <a:srgbClr val="FFFFFF"/>
              </a:solidFill>
            </a:endParaRPr>
          </a:p>
          <a:p>
            <a:pPr algn="l"/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B0FD09-EBB1-8F47-8610-4ED6A46AC2E6}"/>
              </a:ext>
            </a:extLst>
          </p:cNvPr>
          <p:cNvSpPr/>
          <p:nvPr/>
        </p:nvSpPr>
        <p:spPr>
          <a:xfrm>
            <a:off x="935165" y="1665720"/>
            <a:ext cx="7008686" cy="1285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46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Syntax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Data should be in key/value pairs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Data should be separated by commas.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Curly braces should hold objects.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Square brackets hold arrays.</a:t>
            </a:r>
          </a:p>
        </p:txBody>
      </p:sp>
    </p:spTree>
    <p:extLst>
      <p:ext uri="{BB962C8B-B14F-4D97-AF65-F5344CB8AC3E}">
        <p14:creationId xmlns:p14="http://schemas.microsoft.com/office/powerpoint/2010/main" val="1638968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vs XML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FD6EC9-B7E7-0F40-844F-7A3A59937AAF}"/>
              </a:ext>
            </a:extLst>
          </p:cNvPr>
          <p:cNvSpPr/>
          <p:nvPr/>
        </p:nvSpPr>
        <p:spPr>
          <a:xfrm>
            <a:off x="838200" y="1680519"/>
            <a:ext cx="4882978" cy="444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dirty="0"/>
              <a:t>		</a:t>
            </a:r>
            <a:r>
              <a:rPr lang="en-US" sz="2400" dirty="0"/>
              <a:t>JSON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just"/>
            <a:r>
              <a:rPr lang="en-US" sz="2000" dirty="0"/>
              <a:t>JSON is simple to read and write</a:t>
            </a:r>
          </a:p>
          <a:p>
            <a:pPr algn="just"/>
            <a:r>
              <a:rPr lang="en-US" sz="2000" dirty="0"/>
              <a:t>It also supports array</a:t>
            </a:r>
          </a:p>
          <a:p>
            <a:pPr algn="just"/>
            <a:r>
              <a:rPr lang="en-US" sz="2000" dirty="0"/>
              <a:t>JSON files are more human readable than XML</a:t>
            </a:r>
          </a:p>
          <a:p>
            <a:pPr algn="just"/>
            <a:r>
              <a:rPr lang="en-US" sz="2000" dirty="0"/>
              <a:t>It supports only text and number data type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1DD87-D7EB-F241-B4C1-B9FB8ED0B125}"/>
              </a:ext>
            </a:extLst>
          </p:cNvPr>
          <p:cNvSpPr/>
          <p:nvPr/>
        </p:nvSpPr>
        <p:spPr>
          <a:xfrm>
            <a:off x="6254578" y="1680519"/>
            <a:ext cx="4882978" cy="444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dirty="0"/>
              <a:t>		</a:t>
            </a:r>
            <a:r>
              <a:rPr lang="en-US" sz="2400" dirty="0"/>
              <a:t>XML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just"/>
            <a:r>
              <a:rPr lang="en-US" sz="2000" dirty="0"/>
              <a:t>XML is less simple as compared to JSON</a:t>
            </a:r>
          </a:p>
          <a:p>
            <a:pPr algn="just"/>
            <a:r>
              <a:rPr lang="en-US" sz="2000" dirty="0"/>
              <a:t>It does not support array</a:t>
            </a:r>
          </a:p>
          <a:p>
            <a:pPr algn="just"/>
            <a:r>
              <a:rPr lang="en-US" sz="2000" dirty="0"/>
              <a:t>XML files are less human readable</a:t>
            </a:r>
          </a:p>
          <a:p>
            <a:pPr algn="just"/>
            <a:r>
              <a:rPr lang="en-US" sz="2000" dirty="0"/>
              <a:t>It supports many data types such as text, numbers, images, charts, graphs etc.</a:t>
            </a:r>
          </a:p>
        </p:txBody>
      </p:sp>
    </p:spTree>
    <p:extLst>
      <p:ext uri="{BB962C8B-B14F-4D97-AF65-F5344CB8AC3E}">
        <p14:creationId xmlns:p14="http://schemas.microsoft.com/office/powerpoint/2010/main" val="4006396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Example :JSON vs XML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FD6EC9-B7E7-0F40-844F-7A3A59937AAF}"/>
              </a:ext>
            </a:extLst>
          </p:cNvPr>
          <p:cNvSpPr/>
          <p:nvPr/>
        </p:nvSpPr>
        <p:spPr>
          <a:xfrm>
            <a:off x="838200" y="1680519"/>
            <a:ext cx="4882978" cy="444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dirty="0"/>
              <a:t>		</a:t>
            </a:r>
            <a:r>
              <a:rPr lang="en-US" sz="2400" dirty="0"/>
              <a:t>JSON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IN" sz="2400" dirty="0"/>
              <a:t>{</a:t>
            </a:r>
          </a:p>
          <a:p>
            <a:pPr lvl="1"/>
            <a:r>
              <a:rPr lang="en-IN" sz="2400" dirty="0"/>
              <a:t>"employees":[</a:t>
            </a:r>
          </a:p>
          <a:p>
            <a:pPr lvl="3"/>
            <a:r>
              <a:rPr lang="en-IN" sz="2400" dirty="0"/>
              <a:t>{"name":"john","id":1},</a:t>
            </a:r>
          </a:p>
          <a:p>
            <a:pPr lvl="3"/>
            <a:r>
              <a:rPr lang="en-IN" sz="2400" dirty="0"/>
              <a:t>{"name":"jack","id":2},</a:t>
            </a:r>
          </a:p>
          <a:p>
            <a:pPr lvl="3"/>
            <a:r>
              <a:rPr lang="en-IN" sz="2400" dirty="0"/>
              <a:t>{"name":"Hary","id":3},</a:t>
            </a:r>
          </a:p>
          <a:p>
            <a:pPr lvl="3"/>
            <a:r>
              <a:rPr lang="en-IN" sz="2400" dirty="0"/>
              <a:t>{"name":"James","id":4}</a:t>
            </a:r>
          </a:p>
          <a:p>
            <a:r>
              <a:rPr lang="en-IN" sz="2400" dirty="0"/>
              <a:t>	]</a:t>
            </a:r>
          </a:p>
          <a:p>
            <a:r>
              <a:rPr lang="en-IN" sz="2400" dirty="0"/>
              <a:t>}</a:t>
            </a:r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1DD87-D7EB-F241-B4C1-B9FB8ED0B125}"/>
              </a:ext>
            </a:extLst>
          </p:cNvPr>
          <p:cNvSpPr/>
          <p:nvPr/>
        </p:nvSpPr>
        <p:spPr>
          <a:xfrm>
            <a:off x="6254578" y="1680519"/>
            <a:ext cx="4882978" cy="4448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dirty="0"/>
              <a:t>		</a:t>
            </a:r>
            <a:r>
              <a:rPr lang="en-US" sz="2400" dirty="0"/>
              <a:t>XML</a:t>
            </a:r>
            <a:endParaRPr lang="en-US" dirty="0"/>
          </a:p>
          <a:p>
            <a:r>
              <a:rPr lang="en-IN" sz="2000" dirty="0"/>
              <a:t>&lt;employees&gt;</a:t>
            </a:r>
          </a:p>
          <a:p>
            <a:pPr lvl="1"/>
            <a:r>
              <a:rPr lang="en-IN" sz="2000" dirty="0"/>
              <a:t>&lt;employee&gt;</a:t>
            </a:r>
          </a:p>
          <a:p>
            <a:pPr lvl="2"/>
            <a:r>
              <a:rPr lang="en-IN" sz="2000" dirty="0"/>
              <a:t>&lt;name&gt;John&lt;/name&gt;</a:t>
            </a:r>
          </a:p>
          <a:p>
            <a:pPr lvl="2"/>
            <a:r>
              <a:rPr lang="en-IN" sz="2000" dirty="0"/>
              <a:t>&lt;id&gt;1&lt;/id&gt;</a:t>
            </a:r>
          </a:p>
          <a:p>
            <a:pPr lvl="1"/>
            <a:r>
              <a:rPr lang="en-IN" sz="2000" dirty="0"/>
              <a:t>&lt;/employee&gt;</a:t>
            </a:r>
          </a:p>
          <a:p>
            <a:pPr lvl="1"/>
            <a:r>
              <a:rPr lang="en-IN" sz="2000" dirty="0"/>
              <a:t>&lt;employee&gt;</a:t>
            </a:r>
          </a:p>
          <a:p>
            <a:pPr lvl="2"/>
            <a:r>
              <a:rPr lang="en-IN" sz="2000" dirty="0"/>
              <a:t>&lt;name&gt;jack&lt;/name&gt;</a:t>
            </a:r>
          </a:p>
          <a:p>
            <a:pPr lvl="2"/>
            <a:r>
              <a:rPr lang="en-IN" sz="2000" dirty="0"/>
              <a:t>&lt;id&gt;2&lt;/id&gt;</a:t>
            </a:r>
          </a:p>
          <a:p>
            <a:pPr lvl="1"/>
            <a:r>
              <a:rPr lang="en-IN" sz="2000" dirty="0"/>
              <a:t>&lt;/employee&gt;</a:t>
            </a:r>
          </a:p>
          <a:p>
            <a:r>
              <a:rPr lang="en-IN" sz="2000" dirty="0"/>
              <a:t>&lt;/employees&gt;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71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Similarities between JSON and XML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Both are simple and open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Both supports Unicode. So, internationalization supported by both.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Both represents self describing data.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Both are language independent.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84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Object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object holds key/value pair. Each key is represented as a string in JSON and value can be of any type.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keys and values are separated by colon (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: ). Each key value pair separated by comma.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The curly brace { represents JSON object.</a:t>
            </a:r>
          </a:p>
          <a:p>
            <a:pPr marL="457200" lvl="1" indent="0" algn="just">
              <a:buNone/>
            </a:pP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Example{</a:t>
            </a:r>
          </a:p>
          <a:p>
            <a:pPr marL="1828800" lvl="4" indent="0" algn="just">
              <a:buNone/>
            </a:pP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"employee":</a:t>
            </a:r>
          </a:p>
          <a:p>
            <a:pPr marL="1828800" lvl="4" indent="0" algn="just">
              <a:buNone/>
            </a:pP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{</a:t>
            </a:r>
          </a:p>
          <a:p>
            <a:pPr marL="1828800" lvl="4" indent="0" algn="just">
              <a:buNone/>
            </a:pP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"</a:t>
            </a:r>
            <a:r>
              <a:rPr lang="en-US" sz="3000" dirty="0" err="1">
                <a:solidFill>
                  <a:schemeClr val="bg1"/>
                </a:solidFill>
                <a:sym typeface="Wingdings" pitchFamily="2" charset="2"/>
              </a:rPr>
              <a:t>name":"john</a:t>
            </a: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",</a:t>
            </a:r>
          </a:p>
          <a:p>
            <a:pPr marL="1828800" lvl="4" indent="0" algn="just">
              <a:buNone/>
            </a:pP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"age":30</a:t>
            </a:r>
          </a:p>
          <a:p>
            <a:pPr marL="1828800" lvl="4" indent="0" algn="just">
              <a:buNone/>
            </a:pPr>
            <a:r>
              <a:rPr lang="en-US" sz="3000" dirty="0">
                <a:solidFill>
                  <a:schemeClr val="bg1"/>
                </a:solidFill>
                <a:sym typeface="Wingdings" pitchFamily="2" charset="2"/>
              </a:rPr>
              <a:t>}</a:t>
            </a:r>
          </a:p>
          <a:p>
            <a:pPr marL="457200" lvl="1" indent="0" algn="just">
              <a:buNone/>
            </a:pP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	}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  <a:sym typeface="Wingdings" pitchFamily="2" charset="2"/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034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Array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array represents ordered list of values.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array can store multiple values. It can store string, number, </a:t>
            </a:r>
            <a:r>
              <a:rPr lang="en-US" dirty="0" err="1">
                <a:solidFill>
                  <a:schemeClr val="bg1"/>
                </a:solidFill>
              </a:rPr>
              <a:t>boolean</a:t>
            </a:r>
            <a:r>
              <a:rPr lang="en-US" dirty="0">
                <a:solidFill>
                  <a:schemeClr val="bg1"/>
                </a:solidFill>
              </a:rPr>
              <a:t> or object in JSON array.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In JSON array, values must be separated by comma.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[ square represents JSON array.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Example</a:t>
            </a:r>
            <a:r>
              <a:rPr lang="en-US" sz="4600" dirty="0">
                <a:solidFill>
                  <a:schemeClr val="bg1"/>
                </a:solidFill>
              </a:rPr>
              <a:t>:{</a:t>
            </a:r>
          </a:p>
          <a:p>
            <a:pPr marL="457200" lvl="1" indent="0" algn="just">
              <a:buNone/>
            </a:pPr>
            <a:r>
              <a:rPr lang="en-US" sz="4100" dirty="0">
                <a:solidFill>
                  <a:schemeClr val="bg1"/>
                </a:solidFill>
              </a:rPr>
              <a:t>"employees":[</a:t>
            </a:r>
          </a:p>
          <a:p>
            <a:pPr marL="2286000" lvl="5" indent="0" algn="just">
              <a:buNone/>
            </a:pPr>
            <a:r>
              <a:rPr lang="en-US" sz="2600" dirty="0">
                <a:solidFill>
                  <a:schemeClr val="bg1"/>
                </a:solidFill>
              </a:rPr>
              <a:t>{"name":"john","id":1},</a:t>
            </a:r>
          </a:p>
          <a:p>
            <a:pPr marL="2286000" lvl="5" indent="0" algn="just">
              <a:buNone/>
            </a:pPr>
            <a:r>
              <a:rPr lang="en-US" sz="2600" dirty="0">
                <a:solidFill>
                  <a:schemeClr val="bg1"/>
                </a:solidFill>
              </a:rPr>
              <a:t>{"name":"jack","id":2},</a:t>
            </a:r>
          </a:p>
          <a:p>
            <a:pPr marL="2286000" lvl="5" indent="0" algn="just">
              <a:buNone/>
            </a:pPr>
            <a:r>
              <a:rPr lang="en-US" sz="2600" dirty="0">
                <a:solidFill>
                  <a:schemeClr val="bg1"/>
                </a:solidFill>
              </a:rPr>
              <a:t>{"name":"Hary","id":3},</a:t>
            </a:r>
          </a:p>
          <a:p>
            <a:pPr marL="2286000" lvl="5" indent="0" algn="just">
              <a:buNone/>
            </a:pPr>
            <a:r>
              <a:rPr lang="en-US" sz="2600" dirty="0">
                <a:solidFill>
                  <a:schemeClr val="bg1"/>
                </a:solidFill>
              </a:rPr>
              <a:t>{"name":"James","id":4}</a:t>
            </a:r>
          </a:p>
          <a:p>
            <a:pPr marL="457200" lvl="1" indent="0" algn="just">
              <a:buNone/>
            </a:pPr>
            <a:r>
              <a:rPr lang="en-US" sz="4100" dirty="0">
                <a:solidFill>
                  <a:schemeClr val="bg1"/>
                </a:solidFill>
              </a:rPr>
              <a:t>	]</a:t>
            </a:r>
          </a:p>
          <a:p>
            <a:pPr marL="0" indent="0" algn="just">
              <a:buNone/>
            </a:pPr>
            <a:r>
              <a:rPr lang="en-US" sz="4600" dirty="0">
                <a:solidFill>
                  <a:schemeClr val="bg1"/>
                </a:solidFill>
              </a:rPr>
              <a:t>}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817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Example</a:t>
            </a:r>
          </a:p>
        </p:txBody>
      </p:sp>
      <p:pic>
        <p:nvPicPr>
          <p:cNvPr id="6" name="Content Placeholder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17FC947-29A5-9F4F-83B2-C1BE6A0F5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699" y="1185863"/>
            <a:ext cx="5296801" cy="5307012"/>
          </a:xfrm>
        </p:spPr>
      </p:pic>
    </p:spTree>
    <p:extLst>
      <p:ext uri="{BB962C8B-B14F-4D97-AF65-F5344CB8AC3E}">
        <p14:creationId xmlns:p14="http://schemas.microsoft.com/office/powerpoint/2010/main" val="1470189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Example</a:t>
            </a:r>
          </a:p>
        </p:txBody>
      </p:sp>
      <p:pic>
        <p:nvPicPr>
          <p:cNvPr id="7" name="Content Placeholder 6" descr="Text, timeline&#10;&#10;Description automatically generated">
            <a:extLst>
              <a:ext uri="{FF2B5EF4-FFF2-40B4-BE49-F238E27FC236}">
                <a16:creationId xmlns:a16="http://schemas.microsoft.com/office/drawing/2014/main" id="{785B2BB6-B954-5F4E-92CF-752B07954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320" y="1285104"/>
            <a:ext cx="6647934" cy="5016842"/>
          </a:xfrm>
        </p:spPr>
      </p:pic>
    </p:spTree>
    <p:extLst>
      <p:ext uri="{BB962C8B-B14F-4D97-AF65-F5344CB8AC3E}">
        <p14:creationId xmlns:p14="http://schemas.microsoft.com/office/powerpoint/2010/main" val="2276845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How to represent data in JSON</a:t>
            </a:r>
          </a:p>
        </p:txBody>
      </p:sp>
      <p:pic>
        <p:nvPicPr>
          <p:cNvPr id="4" name="Picture 3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BE0F8A4A-1C99-4D49-A19D-24A71E88A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48" y="1571184"/>
            <a:ext cx="10515600" cy="492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39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 fontScale="90000"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Retrieving data from JSON using JSON path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dirty="0" err="1">
                <a:solidFill>
                  <a:schemeClr val="bg1"/>
                </a:solidFill>
              </a:rPr>
              <a:t>JSONPath</a:t>
            </a:r>
            <a:r>
              <a:rPr lang="en-US" dirty="0">
                <a:solidFill>
                  <a:schemeClr val="bg1"/>
                </a:solidFill>
              </a:rPr>
              <a:t> is a query language for JSON , like </a:t>
            </a:r>
            <a:r>
              <a:rPr lang="en-US" dirty="0" err="1">
                <a:solidFill>
                  <a:schemeClr val="bg1"/>
                </a:solidFill>
              </a:rPr>
              <a:t>Xpath</a:t>
            </a:r>
            <a:r>
              <a:rPr lang="en-US" dirty="0">
                <a:solidFill>
                  <a:schemeClr val="bg1"/>
                </a:solidFill>
              </a:rPr>
              <a:t> for XML.</a:t>
            </a:r>
          </a:p>
          <a:p>
            <a:pPr marL="0" indent="0" algn="just">
              <a:buNone/>
            </a:pPr>
            <a:r>
              <a:rPr lang="en-US" dirty="0" err="1">
                <a:solidFill>
                  <a:schemeClr val="bg1"/>
                </a:solidFill>
              </a:rPr>
              <a:t>JSONPath</a:t>
            </a:r>
            <a:r>
              <a:rPr lang="en-US" dirty="0">
                <a:solidFill>
                  <a:schemeClr val="bg1"/>
                </a:solidFill>
              </a:rPr>
              <a:t> Expression specifies a path to an element (or a set of elements) in a JSON structure.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Path can use the dot notation: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$.</a:t>
            </a:r>
            <a:r>
              <a:rPr lang="en-US" dirty="0" err="1">
                <a:solidFill>
                  <a:schemeClr val="bg1"/>
                </a:solidFill>
              </a:rPr>
              <a:t>store.book</a:t>
            </a:r>
            <a:r>
              <a:rPr lang="en-US" dirty="0">
                <a:solidFill>
                  <a:schemeClr val="bg1"/>
                </a:solidFill>
              </a:rPr>
              <a:t>[0].title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Or the bracket notation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$[‘store’] [‘book’] [0] [‘title’]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$ represents the root object or array and can be omitted.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For example $.</a:t>
            </a:r>
            <a:r>
              <a:rPr lang="en-US" dirty="0" err="1">
                <a:solidFill>
                  <a:schemeClr val="bg1"/>
                </a:solidFill>
              </a:rPr>
              <a:t>foo.bar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foo.bar</a:t>
            </a:r>
            <a:r>
              <a:rPr lang="en-US" dirty="0">
                <a:solidFill>
                  <a:schemeClr val="bg1"/>
                </a:solidFill>
              </a:rPr>
              <a:t> are the same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And so are $[0].status and [0].status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95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B0FD09-EBB1-8F47-8610-4ED6A46AC2E6}"/>
              </a:ext>
            </a:extLst>
          </p:cNvPr>
          <p:cNvSpPr/>
          <p:nvPr/>
        </p:nvSpPr>
        <p:spPr>
          <a:xfrm rot="5400000">
            <a:off x="3468619" y="3015780"/>
            <a:ext cx="1655762" cy="56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8F6D29A-3FA4-7642-8D78-0E393FD56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6076" y="2338921"/>
            <a:ext cx="6614984" cy="121273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What is JSON</a:t>
            </a:r>
          </a:p>
        </p:txBody>
      </p:sp>
    </p:spTree>
    <p:extLst>
      <p:ext uri="{BB962C8B-B14F-4D97-AF65-F5344CB8AC3E}">
        <p14:creationId xmlns:p14="http://schemas.microsoft.com/office/powerpoint/2010/main" val="712242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Path Expressions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path expressions, including property name and values, are case sensitive.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Unlike </a:t>
            </a:r>
            <a:r>
              <a:rPr lang="en-US" dirty="0" err="1">
                <a:solidFill>
                  <a:schemeClr val="bg1"/>
                </a:solidFill>
              </a:rPr>
              <a:t>Xpath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JSONPath</a:t>
            </a:r>
            <a:r>
              <a:rPr lang="en-US" dirty="0">
                <a:solidFill>
                  <a:schemeClr val="bg1"/>
                </a:solidFill>
              </a:rPr>
              <a:t> does not have operations for accessing parent or sibling nodes from the given node.</a:t>
            </a:r>
          </a:p>
        </p:txBody>
      </p:sp>
    </p:spTree>
    <p:extLst>
      <p:ext uri="{BB962C8B-B14F-4D97-AF65-F5344CB8AC3E}">
        <p14:creationId xmlns:p14="http://schemas.microsoft.com/office/powerpoint/2010/main" val="41493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Path Expressions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B6411F4-799B-C64D-BF70-5F25BF4F0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33166"/>
            <a:ext cx="11744325" cy="552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569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is used for performing HTTP requests and responses.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service is available in the @angular/common/http package.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new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service is included in Http client module which is used to initiate HTTP requests and response in Angular apps.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HttpClientModule</a:t>
            </a:r>
            <a:r>
              <a:rPr lang="en-US" dirty="0">
                <a:solidFill>
                  <a:schemeClr val="bg1"/>
                </a:solidFill>
              </a:rPr>
              <a:t> needs to be imported into the module, usually in the app module.</a:t>
            </a:r>
          </a:p>
          <a:p>
            <a:pPr marL="0" indent="0" algn="just">
              <a:buNone/>
            </a:pP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also gives other useful functionality like interceptors, header etc.</a:t>
            </a:r>
          </a:p>
        </p:txBody>
      </p:sp>
    </p:spTree>
    <p:extLst>
      <p:ext uri="{BB962C8B-B14F-4D97-AF65-F5344CB8AC3E}">
        <p14:creationId xmlns:p14="http://schemas.microsoft.com/office/powerpoint/2010/main" val="1647193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r>
              <a:rPr lang="en-US" sz="4800" dirty="0">
                <a:solidFill>
                  <a:schemeClr val="bg1"/>
                </a:solidFill>
              </a:rPr>
              <a:t> methods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get()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post()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put()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delete()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head()</a:t>
            </a:r>
          </a:p>
          <a:p>
            <a:pPr marL="0" indent="0" algn="just">
              <a:buNone/>
            </a:pPr>
            <a:r>
              <a:rPr lang="en-US" dirty="0" err="1">
                <a:solidFill>
                  <a:schemeClr val="bg1"/>
                </a:solidFill>
              </a:rPr>
              <a:t>jsonp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option()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patch()</a:t>
            </a:r>
          </a:p>
        </p:txBody>
      </p:sp>
    </p:spTree>
    <p:extLst>
      <p:ext uri="{BB962C8B-B14F-4D97-AF65-F5344CB8AC3E}">
        <p14:creationId xmlns:p14="http://schemas.microsoft.com/office/powerpoint/2010/main" val="2025886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Benefits of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Observable APIs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can have the Http header in options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the highly testability features.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request and response interception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response object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types request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includes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4238753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r>
              <a:rPr lang="en-US" sz="4800" dirty="0">
                <a:solidFill>
                  <a:schemeClr val="bg1"/>
                </a:solidFill>
              </a:rPr>
              <a:t> GET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Making API calls to retrieve data is GET method call.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To make a call all we need is a end point or an API 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get(‘</a:t>
            </a:r>
            <a:r>
              <a:rPr lang="en-US" dirty="0" err="1">
                <a:solidFill>
                  <a:schemeClr val="bg1"/>
                </a:solidFill>
              </a:rPr>
              <a:t>api</a:t>
            </a:r>
            <a:r>
              <a:rPr lang="en-US" dirty="0">
                <a:solidFill>
                  <a:schemeClr val="bg1"/>
                </a:solidFill>
              </a:rPr>
              <a:t>-endpoint’)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also pass various parameters  options to the GET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get(‘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r>
              <a:rPr lang="en-US" dirty="0">
                <a:solidFill>
                  <a:schemeClr val="bg1"/>
                </a:solidFill>
              </a:rPr>
              <a:t>’,options:{});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 we will use options to pass parameters like headers, params, </a:t>
            </a:r>
            <a:r>
              <a:rPr lang="en-US" dirty="0" err="1">
                <a:solidFill>
                  <a:schemeClr val="bg1"/>
                </a:solidFill>
              </a:rPr>
              <a:t>responseType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withCredentials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get(‘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r>
              <a:rPr lang="en-US" dirty="0">
                <a:solidFill>
                  <a:schemeClr val="bg1"/>
                </a:solidFill>
              </a:rPr>
              <a:t>’,options:{headers{},param{}});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response type will be an observable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Whenever the response is observable, we have to subscribe to it in order to read values.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20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CRUD operations using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Create : usually a post method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Read : usually a get method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Update: usually a put method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Delete: is a delete method call 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116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How to use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r>
              <a:rPr lang="en-US" sz="4800" dirty="0">
                <a:solidFill>
                  <a:schemeClr val="bg1"/>
                </a:solidFill>
              </a:rPr>
              <a:t> Get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</a:t>
            </a:r>
            <a:r>
              <a:rPr lang="en-US" dirty="0" err="1">
                <a:solidFill>
                  <a:schemeClr val="bg1"/>
                </a:solidFill>
              </a:rPr>
              <a:t>HttpClientModule</a:t>
            </a:r>
            <a:r>
              <a:rPr lang="en-US" dirty="0">
                <a:solidFill>
                  <a:schemeClr val="bg1"/>
                </a:solidFill>
              </a:rPr>
              <a:t>  in app module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in service or component wherever we are  making the Http request.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Inject the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in the constructor method of the class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Implement the GET method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the services into the required calling component class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Call the method o make the HTTP request</a:t>
            </a:r>
          </a:p>
        </p:txBody>
      </p:sp>
    </p:spTree>
    <p:extLst>
      <p:ext uri="{BB962C8B-B14F-4D97-AF65-F5344CB8AC3E}">
        <p14:creationId xmlns:p14="http://schemas.microsoft.com/office/powerpoint/2010/main" val="40230672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Common POST Examples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Login Form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Create New User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Contact Form</a:t>
            </a:r>
          </a:p>
        </p:txBody>
      </p:sp>
    </p:spTree>
    <p:extLst>
      <p:ext uri="{BB962C8B-B14F-4D97-AF65-F5344CB8AC3E}">
        <p14:creationId xmlns:p14="http://schemas.microsoft.com/office/powerpoint/2010/main" val="1630323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How to use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r>
              <a:rPr lang="en-US" sz="4800" dirty="0">
                <a:solidFill>
                  <a:schemeClr val="bg1"/>
                </a:solidFill>
              </a:rPr>
              <a:t> POST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Making API calls to submit the data is referred to as a POST call.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To make a call we need an endpoint or an API URL and data that needs to be submitted.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post(‘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r>
              <a:rPr lang="en-US" dirty="0">
                <a:solidFill>
                  <a:schemeClr val="bg1"/>
                </a:solidFill>
              </a:rPr>
              <a:t>’,body)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also pass various parameters  as an options to the POST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post(‘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r>
              <a:rPr lang="en-US" dirty="0">
                <a:solidFill>
                  <a:schemeClr val="bg1"/>
                </a:solidFill>
              </a:rPr>
              <a:t>’,</a:t>
            </a:r>
            <a:r>
              <a:rPr lang="en-US" dirty="0" err="1">
                <a:solidFill>
                  <a:schemeClr val="bg1"/>
                </a:solidFill>
              </a:rPr>
              <a:t>body,options</a:t>
            </a:r>
            <a:r>
              <a:rPr lang="en-US" dirty="0">
                <a:solidFill>
                  <a:schemeClr val="bg1"/>
                </a:solidFill>
              </a:rPr>
              <a:t>:{});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 we will use options to pass parameters like headers, params, </a:t>
            </a:r>
            <a:r>
              <a:rPr lang="en-US" dirty="0" err="1">
                <a:solidFill>
                  <a:schemeClr val="bg1"/>
                </a:solidFill>
              </a:rPr>
              <a:t>responseType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withCredentials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post(‘</a:t>
            </a:r>
            <a:r>
              <a:rPr lang="en-US" dirty="0" err="1">
                <a:solidFill>
                  <a:schemeClr val="bg1"/>
                </a:solidFill>
              </a:rPr>
              <a:t>url</a:t>
            </a:r>
            <a:r>
              <a:rPr lang="en-US" dirty="0">
                <a:solidFill>
                  <a:schemeClr val="bg1"/>
                </a:solidFill>
              </a:rPr>
              <a:t>’,</a:t>
            </a:r>
            <a:r>
              <a:rPr lang="en-US" dirty="0" err="1">
                <a:solidFill>
                  <a:schemeClr val="bg1"/>
                </a:solidFill>
              </a:rPr>
              <a:t>body,options</a:t>
            </a:r>
            <a:r>
              <a:rPr lang="en-US" dirty="0">
                <a:solidFill>
                  <a:schemeClr val="bg1"/>
                </a:solidFill>
              </a:rPr>
              <a:t>:{headers{},param{}});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response type will be an observable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Whenever the response is observable, we have to subscribe to it in order to read values.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6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What is JSON?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40081" cy="43888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JavaScript Object </a:t>
            </a:r>
            <a:r>
              <a:rPr lang="en-US" dirty="0" err="1">
                <a:solidFill>
                  <a:schemeClr val="bg1"/>
                </a:solidFill>
              </a:rPr>
              <a:t>Notaion</a:t>
            </a:r>
            <a:r>
              <a:rPr lang="en-US" dirty="0">
                <a:solidFill>
                  <a:schemeClr val="bg1"/>
                </a:solidFill>
              </a:rPr>
              <a:t> (JSON) is a syntax for storing and exchanging data.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 It is a text written with JavaScript object notation.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file extension is .JSON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2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How to use </a:t>
            </a:r>
            <a:r>
              <a:rPr lang="en-US" sz="4800" dirty="0" err="1">
                <a:solidFill>
                  <a:schemeClr val="bg1"/>
                </a:solidFill>
              </a:rPr>
              <a:t>HttpClient</a:t>
            </a:r>
            <a:r>
              <a:rPr lang="en-US" sz="4800" dirty="0">
                <a:solidFill>
                  <a:schemeClr val="bg1"/>
                </a:solidFill>
              </a:rPr>
              <a:t> POST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and add the </a:t>
            </a:r>
            <a:r>
              <a:rPr lang="en-US" dirty="0" err="1">
                <a:solidFill>
                  <a:schemeClr val="bg1"/>
                </a:solidFill>
              </a:rPr>
              <a:t>HttpClientModule</a:t>
            </a:r>
            <a:r>
              <a:rPr lang="en-US" dirty="0">
                <a:solidFill>
                  <a:schemeClr val="bg1"/>
                </a:solidFill>
              </a:rPr>
              <a:t>  in app module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in service or component wherever we are  making the Http request.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Inject the </a:t>
            </a:r>
            <a:r>
              <a:rPr lang="en-US" dirty="0" err="1">
                <a:solidFill>
                  <a:schemeClr val="bg1"/>
                </a:solidFill>
              </a:rPr>
              <a:t>HttpClient</a:t>
            </a:r>
            <a:r>
              <a:rPr lang="en-US" dirty="0">
                <a:solidFill>
                  <a:schemeClr val="bg1"/>
                </a:solidFill>
              </a:rPr>
              <a:t> in the constructor method of the class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Implement the POST method call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the services into the required calling component class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Call the method o make the HTTP request</a:t>
            </a:r>
          </a:p>
        </p:txBody>
      </p:sp>
    </p:spTree>
    <p:extLst>
      <p:ext uri="{BB962C8B-B14F-4D97-AF65-F5344CB8AC3E}">
        <p14:creationId xmlns:p14="http://schemas.microsoft.com/office/powerpoint/2010/main" val="3044405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What are Observable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 subsequence of data which is emitted asynchronously over period.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Angular makes use of observables as an interface to handle a variety of common asynchronous operations.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An observable can deliver multiple values of any type – literals, messages, or events depending on the context.</a:t>
            </a:r>
          </a:p>
        </p:txBody>
      </p:sp>
    </p:spTree>
    <p:extLst>
      <p:ext uri="{BB962C8B-B14F-4D97-AF65-F5344CB8AC3E}">
        <p14:creationId xmlns:p14="http://schemas.microsoft.com/office/powerpoint/2010/main" val="2932386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What is an Observer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When we create an Observable , we keep track on the observable using Observer.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Observer is continuously listening to Observable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control when to start and end listening to the Observable using Observer.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Observer has 3 methods that we can use: next(), error() and complete()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1038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Observables and Subscribe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Just having an Observable is waste if we DO NOT have any subscriber to it.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must always subscribe to an observable in order to process the data.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have multiple subscribers for any given observables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also unsubscribe from a subscriber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555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services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Services allows us to create reusable common shared functionality between various modules and components.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Services are singleton.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Services are injected into application using Dependency injection mechanism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need to create and inject services in components where we want to use them.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Services are an abstraction layer or process layer which consists of our application business logic.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Services are commonly used for making HTTP requests to our end points APIs to request and receive the response.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 service can have a value, methods or a combination of both.</a:t>
            </a:r>
          </a:p>
        </p:txBody>
      </p:sp>
    </p:spTree>
    <p:extLst>
      <p:ext uri="{BB962C8B-B14F-4D97-AF65-F5344CB8AC3E}">
        <p14:creationId xmlns:p14="http://schemas.microsoft.com/office/powerpoint/2010/main" val="1385949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services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AEFFA7E-494E-334B-8C45-24068ED6D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49" y="1853887"/>
            <a:ext cx="11753302" cy="430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504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services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How to generate services using CLI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ng generate service &lt;</a:t>
            </a:r>
            <a:r>
              <a:rPr lang="en-US" dirty="0" err="1">
                <a:solidFill>
                  <a:schemeClr val="bg1"/>
                </a:solidFill>
              </a:rPr>
              <a:t>service_name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	import {injectable} from ‘@angular/core’</a:t>
            </a:r>
          </a:p>
        </p:txBody>
      </p:sp>
    </p:spTree>
    <p:extLst>
      <p:ext uri="{BB962C8B-B14F-4D97-AF65-F5344CB8AC3E}">
        <p14:creationId xmlns:p14="http://schemas.microsoft.com/office/powerpoint/2010/main" val="37255648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How to use services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Generate the service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Import the service in the component class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Initialize in the constructor method </a:t>
            </a:r>
            <a:r>
              <a:rPr lang="en-US" dirty="0" err="1">
                <a:solidFill>
                  <a:schemeClr val="bg1"/>
                </a:solidFill>
              </a:rPr>
              <a:t>i.e</a:t>
            </a:r>
            <a:r>
              <a:rPr lang="en-US" dirty="0">
                <a:solidFill>
                  <a:schemeClr val="bg1"/>
                </a:solidFill>
              </a:rPr>
              <a:t> Dependency Injection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Call the methods and properties in the class (component class) or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Call the methods directly in the template(html file)</a:t>
            </a:r>
          </a:p>
        </p:txBody>
      </p:sp>
    </p:spTree>
    <p:extLst>
      <p:ext uri="{BB962C8B-B14F-4D97-AF65-F5344CB8AC3E}">
        <p14:creationId xmlns:p14="http://schemas.microsoft.com/office/powerpoint/2010/main" val="40708983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Dependency Injection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Dependency Injection is a design pattern which has the ability to add the functionality of components at runtime.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The DI framework lets you supply data to a component from an injectable service class, defined in its own file.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Dependencies are services or objects that a class needs to perform </a:t>
            </a:r>
            <a:r>
              <a:rPr lang="en-US">
                <a:solidFill>
                  <a:schemeClr val="bg1"/>
                </a:solidFill>
              </a:rPr>
              <a:t>its function.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090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13B3284B-A9E4-4AB8-A812-8EC8595E9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4957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B0FD09-EBB1-8F47-8610-4ED6A46AC2E6}"/>
              </a:ext>
            </a:extLst>
          </p:cNvPr>
          <p:cNvSpPr/>
          <p:nvPr/>
        </p:nvSpPr>
        <p:spPr>
          <a:xfrm rot="5400000">
            <a:off x="3468619" y="3015780"/>
            <a:ext cx="1655762" cy="56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8F6D29A-3FA4-7642-8D78-0E393FD56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6076" y="2338921"/>
            <a:ext cx="7307896" cy="12127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Why use JSON?</a:t>
            </a:r>
          </a:p>
        </p:txBody>
      </p:sp>
    </p:spTree>
    <p:extLst>
      <p:ext uri="{BB962C8B-B14F-4D97-AF65-F5344CB8AC3E}">
        <p14:creationId xmlns:p14="http://schemas.microsoft.com/office/powerpoint/2010/main" val="236259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Uses of JSON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Helps you to transfer data from a server.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format helps transmit and serialize all types of structured data.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Allows you to perform asynchronous data calls without the need to do a page refresh.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is widely used for JavaScript based application, which includes browser extension and website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You can transmit the data between server and web application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 can use JSON with modern programming language.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Web services and APIs use the JSON format to get the public data.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868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characteristics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is easy to read and write.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It is lightweight text-based interchange format.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JSON is language independent</a:t>
            </a:r>
          </a:p>
        </p:txBody>
      </p:sp>
    </p:spTree>
    <p:extLst>
      <p:ext uri="{BB962C8B-B14F-4D97-AF65-F5344CB8AC3E}">
        <p14:creationId xmlns:p14="http://schemas.microsoft.com/office/powerpoint/2010/main" val="2374166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B0FD09-EBB1-8F47-8610-4ED6A46AC2E6}"/>
              </a:ext>
            </a:extLst>
          </p:cNvPr>
          <p:cNvSpPr/>
          <p:nvPr/>
        </p:nvSpPr>
        <p:spPr>
          <a:xfrm rot="5400000">
            <a:off x="3468619" y="3015780"/>
            <a:ext cx="1655762" cy="56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8F6D29A-3FA4-7642-8D78-0E393FD56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6076" y="2338921"/>
            <a:ext cx="7307896" cy="12127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JSON Datatypes</a:t>
            </a:r>
          </a:p>
        </p:txBody>
      </p:sp>
    </p:spTree>
    <p:extLst>
      <p:ext uri="{BB962C8B-B14F-4D97-AF65-F5344CB8AC3E}">
        <p14:creationId xmlns:p14="http://schemas.microsoft.com/office/powerpoint/2010/main" val="53706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Datatypes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8"/>
            <a:ext cx="11343502" cy="4843847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Number: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Numbers in JSON must be in integer or a floating point.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{ “age” : 30 }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String: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Strings in JSON must be written in double quotes.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{ “name” : “John” }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Object: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Values in JSON can be objects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 { “name” : “John”  ,  ”age” : 30,  “city” : “Bengaluru”  }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Array: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Values in JSON can be arrays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{ “employees” : [“john”, “Anna”, “Peter”] }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1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59A4-2956-6F49-AB59-38D6ECE26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7113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JSON Datatypes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AAE848-005A-514A-8E2D-77989F36B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44" y="1532239"/>
            <a:ext cx="11343502" cy="43742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Boolean: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Values in JSON can be true/false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{ “sales” : true}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Null: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Values in JSON can be null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Ex: { “</a:t>
            </a:r>
            <a:r>
              <a:rPr lang="en-US" dirty="0" err="1">
                <a:solidFill>
                  <a:schemeClr val="bg1"/>
                </a:solidFill>
              </a:rPr>
              <a:t>middlename</a:t>
            </a:r>
            <a:r>
              <a:rPr lang="en-US" dirty="0">
                <a:solidFill>
                  <a:schemeClr val="bg1"/>
                </a:solidFill>
              </a:rPr>
              <a:t>” : null}</a:t>
            </a: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298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{A119E90B-A99C-AE4A-9BE9-A16DB7B1B26E}tf16401378</Template>
  <TotalTime>3955</TotalTime>
  <Words>1787</Words>
  <Application>Microsoft Macintosh PowerPoint</Application>
  <PresentationFormat>Widescreen</PresentationFormat>
  <Paragraphs>247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Agenda </vt:lpstr>
      <vt:lpstr>What is JSON</vt:lpstr>
      <vt:lpstr>What is JSON?</vt:lpstr>
      <vt:lpstr>Why use JSON?</vt:lpstr>
      <vt:lpstr>Uses of JSON</vt:lpstr>
      <vt:lpstr>JSON characteristics</vt:lpstr>
      <vt:lpstr>JSON Datatypes</vt:lpstr>
      <vt:lpstr>JSON Datatypes</vt:lpstr>
      <vt:lpstr>JSON Datatypes</vt:lpstr>
      <vt:lpstr>JSON Syntax</vt:lpstr>
      <vt:lpstr>JSON vs XML</vt:lpstr>
      <vt:lpstr>Example :JSON vs XML</vt:lpstr>
      <vt:lpstr>Similarities between JSON and XML</vt:lpstr>
      <vt:lpstr>JSON Object</vt:lpstr>
      <vt:lpstr>JSON Array</vt:lpstr>
      <vt:lpstr>JSON Example</vt:lpstr>
      <vt:lpstr>JSON Example</vt:lpstr>
      <vt:lpstr>How to represent data in JSON</vt:lpstr>
      <vt:lpstr>Retrieving data from JSON using JSON path</vt:lpstr>
      <vt:lpstr>JSON Path Expressions</vt:lpstr>
      <vt:lpstr>JSON Path Expressions</vt:lpstr>
      <vt:lpstr>HttpClient</vt:lpstr>
      <vt:lpstr>HttpClient methods</vt:lpstr>
      <vt:lpstr>Benefits of HttpClient</vt:lpstr>
      <vt:lpstr> HttpClient GET Method</vt:lpstr>
      <vt:lpstr>CRUD operations using HttpClient</vt:lpstr>
      <vt:lpstr>How to use HttpClient Get method</vt:lpstr>
      <vt:lpstr>Common POST Examples</vt:lpstr>
      <vt:lpstr>How to use HttpClient POST method</vt:lpstr>
      <vt:lpstr>How to use HttpClient POST method</vt:lpstr>
      <vt:lpstr>What are Observable</vt:lpstr>
      <vt:lpstr>What is an Observer</vt:lpstr>
      <vt:lpstr>Observables and Subscribe</vt:lpstr>
      <vt:lpstr>services</vt:lpstr>
      <vt:lpstr>services</vt:lpstr>
      <vt:lpstr>services</vt:lpstr>
      <vt:lpstr>How to use services</vt:lpstr>
      <vt:lpstr>Dependency Injection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</dc:title>
  <dc:creator>Sree Kalyan Devaki</dc:creator>
  <cp:lastModifiedBy>Sree Kalyan Devaki</cp:lastModifiedBy>
  <cp:revision>96</cp:revision>
  <dcterms:created xsi:type="dcterms:W3CDTF">2022-02-18T07:20:58Z</dcterms:created>
  <dcterms:modified xsi:type="dcterms:W3CDTF">2022-04-06T12:08:56Z</dcterms:modified>
</cp:coreProperties>
</file>

<file path=docProps/thumbnail.jpeg>
</file>